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313" r:id="rId3"/>
    <p:sldId id="317" r:id="rId4"/>
    <p:sldId id="257" r:id="rId5"/>
    <p:sldId id="259" r:id="rId6"/>
    <p:sldId id="309" r:id="rId7"/>
    <p:sldId id="261" r:id="rId8"/>
    <p:sldId id="263" r:id="rId9"/>
    <p:sldId id="262" r:id="rId10"/>
    <p:sldId id="297" r:id="rId11"/>
    <p:sldId id="308" r:id="rId12"/>
    <p:sldId id="264" r:id="rId13"/>
    <p:sldId id="314" r:id="rId14"/>
    <p:sldId id="265" r:id="rId15"/>
    <p:sldId id="310" r:id="rId16"/>
    <p:sldId id="294" r:id="rId17"/>
    <p:sldId id="266" r:id="rId18"/>
    <p:sldId id="301" r:id="rId19"/>
    <p:sldId id="267" r:id="rId20"/>
    <p:sldId id="295" r:id="rId21"/>
    <p:sldId id="296" r:id="rId22"/>
    <p:sldId id="299" r:id="rId23"/>
    <p:sldId id="270" r:id="rId24"/>
    <p:sldId id="271" r:id="rId25"/>
    <p:sldId id="272" r:id="rId26"/>
    <p:sldId id="300" r:id="rId27"/>
    <p:sldId id="293" r:id="rId28"/>
    <p:sldId id="273" r:id="rId29"/>
    <p:sldId id="274" r:id="rId30"/>
    <p:sldId id="275" r:id="rId31"/>
    <p:sldId id="277" r:id="rId32"/>
    <p:sldId id="278" r:id="rId33"/>
    <p:sldId id="281" r:id="rId34"/>
    <p:sldId id="282" r:id="rId35"/>
    <p:sldId id="303" r:id="rId36"/>
    <p:sldId id="283" r:id="rId37"/>
    <p:sldId id="284" r:id="rId38"/>
    <p:sldId id="304" r:id="rId39"/>
    <p:sldId id="305" r:id="rId40"/>
    <p:sldId id="306" r:id="rId41"/>
    <p:sldId id="285" r:id="rId42"/>
    <p:sldId id="307" r:id="rId43"/>
    <p:sldId id="286" r:id="rId44"/>
    <p:sldId id="288" r:id="rId45"/>
    <p:sldId id="316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 autoAdjust="0"/>
    <p:restoredTop sz="94728" autoAdjust="0"/>
  </p:normalViewPr>
  <p:slideViewPr>
    <p:cSldViewPr snapToGrid="0" snapToObjects="1">
      <p:cViewPr varScale="1">
        <p:scale>
          <a:sx n="102" d="100"/>
          <a:sy n="102" d="100"/>
        </p:scale>
        <p:origin x="-111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B8417-36D1-DB42-BE90-331B1D1E1601}" type="datetimeFigureOut">
              <a:rPr lang="en-US" smtClean="0"/>
              <a:t>22.07.15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A9FD7-CD1B-CC49-92D9-94AE0F65A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918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F59EB-AB7C-8940-900B-52EE248CF002}" type="datetimeFigureOut">
              <a:rPr lang="en-US" smtClean="0"/>
              <a:t>22.07.15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87F86-2946-9D41-88CC-0C9F79250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128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5FB7-508D-724E-80A0-C737F5F8635F}" type="datetime1">
              <a:rPr lang="ru-RU" smtClean="0"/>
              <a:t>22.07.15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5825-00CE-1249-8C16-70B6AFFD0AE8}" type="datetime1">
              <a:rPr lang="ru-RU" smtClean="0"/>
              <a:t>22.07.15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45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B13A-8CAD-8043-BB28-6BA38C905A8F}" type="datetime1">
              <a:rPr lang="ru-RU" smtClean="0"/>
              <a:t>22.07.15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7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61AF6-E21B-4841-981F-40EBBD01B456}" type="datetime1">
              <a:rPr lang="ru-RU" smtClean="0"/>
              <a:t>22.07.15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9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2632-8E77-4A46-832C-F938F8DFF610}" type="datetime1">
              <a:rPr lang="ru-RU" smtClean="0"/>
              <a:t>22.07.15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1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EFF36-3779-A64B-9C06-8EB71183E446}" type="datetime1">
              <a:rPr lang="ru-RU" smtClean="0"/>
              <a:t>22.07.15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50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038BD-2CB0-ED47-9B9E-B6B48E6DCDF0}" type="datetime1">
              <a:rPr lang="ru-RU" smtClean="0"/>
              <a:t>22.07.15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0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D90A-77CE-454E-BB34-E1F6916FE9C0}" type="datetime1">
              <a:rPr lang="ru-RU" smtClean="0"/>
              <a:t>22.07.15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4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FFC1-D261-0949-A2AA-8995238D44F3}" type="datetime1">
              <a:rPr lang="ru-RU" smtClean="0"/>
              <a:t>22.07.15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9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EFD0-FD7D-DD48-BDC9-C543D6254B0E}" type="datetime1">
              <a:rPr lang="ru-RU" smtClean="0"/>
              <a:t>22.07.15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58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DBD45-8BDC-724A-89AA-A730D6E96CC3}" type="datetime1">
              <a:rPr lang="ru-RU" smtClean="0"/>
              <a:t>22.07.15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94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A98D5-6E7A-3247-A4D6-A892C3E81CAD}" type="datetime1">
              <a:rPr lang="ru-RU" smtClean="0"/>
              <a:t>22.07.15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119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Consolas"/>
                <a:cs typeface="Consolas"/>
              </a:defRPr>
            </a:lvl1pPr>
          </a:lstStyle>
          <a:p>
            <a:fld id="{44A6308F-C935-6F46-BD94-76C68E93D5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3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hyperlink" Target="mailto:agershun@gmail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903" y="1847490"/>
            <a:ext cx="5080000" cy="1470025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Как написать компилятор</a:t>
            </a:r>
            <a:r>
              <a:rPr lang="en-US" b="1" dirty="0" smtClean="0"/>
              <a:t> </a:t>
            </a:r>
            <a:r>
              <a:rPr lang="en-US" b="1" dirty="0"/>
              <a:t/>
            </a:r>
            <a:br>
              <a:rPr lang="en-US" b="1" dirty="0"/>
            </a:br>
            <a:r>
              <a:rPr lang="ru-RU" b="1" dirty="0" smtClean="0"/>
              <a:t>за 15 минут?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4687" y="3849117"/>
            <a:ext cx="3975100" cy="1332841"/>
          </a:xfrm>
        </p:spPr>
        <p:txBody>
          <a:bodyPr/>
          <a:lstStyle/>
          <a:p>
            <a:r>
              <a:rPr lang="ru-RU" dirty="0" smtClean="0"/>
              <a:t>Андрей Гершун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AlaSQL</a:t>
            </a:r>
            <a:endParaRPr lang="ru-RU" dirty="0" smtClean="0"/>
          </a:p>
        </p:txBody>
      </p:sp>
      <p:pic>
        <p:nvPicPr>
          <p:cNvPr id="1026" name="Picture 2" descr="https://scontent-fra3-1.xx.fbcdn.net/hphotos-xtp1/t31.0-8/11700630_729752703795897_8134987740466155714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228850"/>
            <a:ext cx="4267199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scontent-fra3-1.xx.fbcdn.net/hphotos-xtp1/t31.0-8/11700630_729752703795897_8134987740466155714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267199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content-fra3-1.xx.fbcdn.net/hphotos-xtp1/t31.0-8/11700630_729752703795897_8134987740466155714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57700"/>
            <a:ext cx="4267199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80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Операции МАТ</a:t>
            </a:r>
            <a:r>
              <a:rPr lang="en-US" dirty="0" smtClean="0"/>
              <a:t>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800" dirty="0" smtClean="0">
                <a:latin typeface="Consolas"/>
                <a:cs typeface="Consolas"/>
              </a:rPr>
              <a:t>1 2 + 3 4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=&gt;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4 6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–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сложение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800" dirty="0" smtClean="0">
                <a:latin typeface="Consolas"/>
                <a:cs typeface="Consolas"/>
              </a:rPr>
              <a:t>2 </a:t>
            </a:r>
            <a:r>
              <a:rPr lang="en-US" sz="2800" dirty="0" smtClean="0">
                <a:latin typeface="Consolas"/>
                <a:cs typeface="Consolas"/>
              </a:rPr>
              <a:t>* 5 6 </a:t>
            </a:r>
            <a:r>
              <a:rPr lang="ru-RU" sz="2800" dirty="0" smtClean="0">
                <a:latin typeface="Consolas"/>
                <a:cs typeface="Consolas"/>
              </a:rPr>
              <a:t> 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=&gt; 10 12 –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умножение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800" dirty="0" smtClean="0">
                <a:latin typeface="Consolas"/>
                <a:cs typeface="Consolas"/>
              </a:rPr>
              <a:t>1 2</a:t>
            </a:r>
            <a:r>
              <a:rPr lang="en-US" sz="2800" dirty="0" smtClean="0">
                <a:latin typeface="Consolas"/>
                <a:cs typeface="Consolas"/>
              </a:rPr>
              <a:t>' </a:t>
            </a:r>
            <a:r>
              <a:rPr lang="ru-RU" sz="2800" dirty="0" smtClean="0">
                <a:latin typeface="Consolas"/>
                <a:cs typeface="Consolas"/>
              </a:rPr>
              <a:t>    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&gt; 1|2 -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транспонирование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800" dirty="0" smtClean="0">
                <a:latin typeface="Consolas"/>
                <a:cs typeface="Consolas"/>
              </a:rPr>
              <a:t>(1 2 + 3 4)</a:t>
            </a:r>
            <a:r>
              <a:rPr lang="en-US" sz="2800" dirty="0" smtClean="0">
                <a:latin typeface="Consolas"/>
                <a:cs typeface="Consolas"/>
              </a:rPr>
              <a:t>*2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&gt; 8 12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-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скобки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 smtClean="0">
                <a:latin typeface="Consolas"/>
                <a:cs typeface="Consolas"/>
              </a:rPr>
              <a:t>size(1 2|3 4)</a:t>
            </a:r>
            <a:r>
              <a:rPr lang="ru-RU" sz="2800" dirty="0" smtClean="0">
                <a:latin typeface="Consolas"/>
                <a:cs typeface="Consolas"/>
              </a:rPr>
              <a:t>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=&gt; 2 2 -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функция размера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1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06" y="271488"/>
            <a:ext cx="6715425" cy="22883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9138"/>
            <a:ext cx="3668862" cy="36688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48773" y="3294019"/>
            <a:ext cx="1272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Zach Carter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Автор </a:t>
            </a:r>
            <a:r>
              <a:rPr lang="en-US" dirty="0" err="1" smtClean="0">
                <a:solidFill>
                  <a:schemeClr val="bg1"/>
                </a:solidFill>
              </a:rPr>
              <a:t>Jison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3028" y="2822966"/>
            <a:ext cx="35473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Воспользуемся </a:t>
            </a:r>
            <a:br>
              <a:rPr lang="ru-RU" sz="2800" dirty="0" smtClean="0"/>
            </a:br>
            <a:r>
              <a:rPr lang="ru-RU" sz="2800" dirty="0" smtClean="0"/>
              <a:t>генератором </a:t>
            </a:r>
            <a:br>
              <a:rPr lang="ru-RU" sz="2800" dirty="0" smtClean="0"/>
            </a:br>
            <a:r>
              <a:rPr lang="ru-RU" sz="2800" dirty="0" err="1" smtClean="0"/>
              <a:t>парсеров</a:t>
            </a:r>
            <a:r>
              <a:rPr lang="en-US" sz="28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Jison</a:t>
            </a:r>
            <a:endParaRPr lang="en-US" sz="2800" dirty="0" smtClean="0"/>
          </a:p>
          <a:p>
            <a:endParaRPr lang="en-US" sz="2800" dirty="0"/>
          </a:p>
          <a:p>
            <a:r>
              <a:rPr lang="ru-RU" sz="2800" dirty="0" smtClean="0"/>
              <a:t>Альтернативы: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PEG.js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ALTNR/4</a:t>
            </a:r>
            <a:endParaRPr lang="ru-RU" sz="2800" dirty="0"/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5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Структура файла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с грамматикой (</a:t>
            </a:r>
            <a:r>
              <a:rPr lang="en-US" dirty="0" smtClean="0"/>
              <a:t>matrix0.jison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%{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А. Вспомогательный код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 %}</a:t>
            </a:r>
          </a:p>
          <a:p>
            <a:pPr marL="0" indent="0">
              <a:buNone/>
            </a:pPr>
            <a:endParaRPr lang="ru-RU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</a:t>
            </a:r>
            <a:r>
              <a:rPr lang="en-US" dirty="0" err="1" smtClean="0">
                <a:solidFill>
                  <a:schemeClr val="accent1"/>
                </a:solidFill>
                <a:latin typeface="Consolas"/>
                <a:cs typeface="Consolas"/>
              </a:rPr>
              <a:t>lex</a:t>
            </a:r>
            <a:endParaRPr lang="ru-RU" dirty="0" smtClean="0">
              <a:solidFill>
                <a:schemeClr val="accent1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%options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case-insensitive</a:t>
            </a:r>
            <a:endParaRPr lang="ru-RU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%%</a:t>
            </a:r>
            <a:endParaRPr lang="en-US" dirty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Б. Лексемы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/</a:t>
            </a:r>
            <a:r>
              <a:rPr lang="en-US" dirty="0" err="1" smtClean="0">
                <a:solidFill>
                  <a:srgbClr val="4F81BD"/>
                </a:solidFill>
                <a:latin typeface="Consolas"/>
                <a:cs typeface="Consolas"/>
              </a:rPr>
              <a:t>lex</a:t>
            </a:r>
            <a:endParaRPr lang="en-US" dirty="0" smtClean="0">
              <a:solidFill>
                <a:srgbClr val="4F81BD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7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файла (продолжение)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4F81BD"/>
                </a:solidFill>
                <a:latin typeface="Consolas"/>
                <a:cs typeface="Consolas"/>
              </a:rPr>
              <a:t>%</a:t>
            </a:r>
            <a:r>
              <a:rPr lang="en-US" dirty="0" err="1">
                <a:solidFill>
                  <a:srgbClr val="4F81BD"/>
                </a:solidFill>
                <a:latin typeface="Consolas"/>
                <a:cs typeface="Consolas"/>
              </a:rPr>
              <a:t>ebnf</a:t>
            </a:r>
            <a:endParaRPr lang="en-US" dirty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F81BD"/>
                </a:solidFill>
                <a:latin typeface="Consolas"/>
                <a:cs typeface="Consolas"/>
              </a:rPr>
              <a:t>%start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/>
                <a:cs typeface="Consolas"/>
              </a:rPr>
              <a:t>main</a:t>
            </a:r>
            <a:endParaRPr lang="ru-RU" dirty="0">
              <a:solidFill>
                <a:srgbClr val="008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>
                <a:solidFill>
                  <a:srgbClr val="E46C0A"/>
                </a:solidFill>
                <a:latin typeface="Consolas"/>
                <a:cs typeface="Consolas"/>
              </a:rPr>
              <a:t>/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В. Приоритеты </a:t>
            </a:r>
            <a:r>
              <a:rPr lang="ru-RU" dirty="0">
                <a:solidFill>
                  <a:srgbClr val="E46C0A"/>
                </a:solidFill>
                <a:latin typeface="Consolas"/>
                <a:cs typeface="Consolas"/>
              </a:rPr>
              <a:t>правил 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*/</a:t>
            </a:r>
          </a:p>
          <a:p>
            <a:pPr marL="0" indent="0">
              <a:buNone/>
            </a:pPr>
            <a:endParaRPr lang="ru-RU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%%</a:t>
            </a:r>
            <a:endParaRPr lang="ru-RU" dirty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>
                <a:solidFill>
                  <a:srgbClr val="E46C0A"/>
                </a:solidFill>
                <a:latin typeface="Consolas"/>
                <a:cs typeface="Consolas"/>
              </a:rPr>
              <a:t>/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Г. Грамматические </a:t>
            </a:r>
            <a:r>
              <a:rPr lang="ru-RU" dirty="0">
                <a:solidFill>
                  <a:srgbClr val="E46C0A"/>
                </a:solidFill>
                <a:latin typeface="Consolas"/>
                <a:cs typeface="Consolas"/>
              </a:rPr>
              <a:t>правила  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*/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11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Слова языка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Комментарии //</a:t>
            </a:r>
          </a:p>
          <a:p>
            <a:r>
              <a:rPr lang="ru-RU" dirty="0" smtClean="0"/>
              <a:t>Пробелы</a:t>
            </a:r>
          </a:p>
          <a:p>
            <a:r>
              <a:rPr lang="ru-RU" dirty="0" smtClean="0"/>
              <a:t>Число</a:t>
            </a:r>
          </a:p>
          <a:p>
            <a:r>
              <a:rPr lang="ru-RU" dirty="0" smtClean="0"/>
              <a:t>Названия переменных и функций</a:t>
            </a:r>
            <a:endParaRPr lang="en-US" dirty="0" smtClean="0"/>
          </a:p>
          <a:p>
            <a:r>
              <a:rPr lang="ru-RU" dirty="0" smtClean="0"/>
              <a:t>Знаки: + </a:t>
            </a:r>
            <a:r>
              <a:rPr lang="en-US" dirty="0" smtClean="0"/>
              <a:t>* ‘ =</a:t>
            </a:r>
            <a:r>
              <a:rPr lang="ru-RU" dirty="0" smtClean="0"/>
              <a:t> ( ) </a:t>
            </a:r>
          </a:p>
          <a:p>
            <a:r>
              <a:rPr lang="ru-RU" dirty="0" smtClean="0"/>
              <a:t>Ключевое слово: </a:t>
            </a:r>
            <a:r>
              <a:rPr lang="en-US" dirty="0" smtClean="0">
                <a:solidFill>
                  <a:srgbClr val="00B0F0"/>
                </a:solidFill>
              </a:rPr>
              <a:t>PRINT</a:t>
            </a:r>
            <a:endParaRPr lang="ru-RU" dirty="0" smtClean="0"/>
          </a:p>
          <a:p>
            <a:r>
              <a:rPr lang="ru-RU" dirty="0" smtClean="0"/>
              <a:t>Конец файла</a:t>
            </a:r>
            <a:r>
              <a:rPr lang="en-US" dirty="0" smtClean="0"/>
              <a:t>: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50"/>
                </a:solidFill>
              </a:rPr>
              <a:t>&lt;&lt;EOF&gt;&gt;</a:t>
            </a:r>
            <a:endParaRPr lang="ru-RU" dirty="0" smtClean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42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работает </a:t>
            </a:r>
            <a:r>
              <a:rPr lang="ru-RU" dirty="0" err="1" smtClean="0"/>
              <a:t>лексер</a:t>
            </a:r>
            <a:r>
              <a:rPr lang="ru-RU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 algn="ctr">
              <a:buNone/>
            </a:pPr>
            <a:r>
              <a:rPr lang="en-US" dirty="0">
                <a:latin typeface="Consolas"/>
                <a:cs typeface="Consolas"/>
              </a:rPr>
              <a:t>a = 1 2 </a:t>
            </a:r>
            <a:r>
              <a:rPr lang="en-US" dirty="0" smtClean="0">
                <a:latin typeface="Consolas"/>
                <a:cs typeface="Consolas"/>
              </a:rPr>
              <a:t>3'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Скриншот 2015-06-14 18.35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3" y="3689752"/>
            <a:ext cx="8928339" cy="113528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00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Описываем лексемы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42381"/>
            <a:ext cx="8229600" cy="3283782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>
                <a:solidFill>
                  <a:srgbClr val="0000FF"/>
                </a:solidFill>
                <a:latin typeface="Consolas"/>
                <a:cs typeface="Consolas"/>
              </a:rPr>
              <a:t>регулярка</a:t>
            </a:r>
            <a:r>
              <a:rPr lang="ru-RU" dirty="0" smtClean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'</a:t>
            </a: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лексема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'</a:t>
            </a:r>
            <a:endParaRPr lang="ru-RU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ru-RU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32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Бритва Оккама: Отсекаем все ненужное: комментарии и пробелы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Комментарии</a:t>
            </a: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0000FF"/>
                </a:solidFill>
                <a:latin typeface="Consolas"/>
                <a:cs typeface="Consolas"/>
              </a:rPr>
              <a:t>\/\/.*$</a:t>
            </a:r>
            <a:r>
              <a:rPr lang="is-IS" sz="2800" dirty="0" smtClean="0">
                <a:latin typeface="Consolas"/>
                <a:cs typeface="Consolas"/>
              </a:rPr>
              <a:t>				</a:t>
            </a:r>
            <a:r>
              <a:rPr lang="is-I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</a:p>
          <a:p>
            <a:pPr marL="0" indent="0">
              <a:buNone/>
            </a:pPr>
            <a:endParaRPr lang="is-I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Пробелы, переносы 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строк</a:t>
            </a: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0000FF"/>
                </a:solidFill>
                <a:latin typeface="Consolas"/>
                <a:cs typeface="Consolas"/>
              </a:rPr>
              <a:t>\s</a:t>
            </a:r>
            <a:r>
              <a:rPr lang="is-IS" sz="2800" dirty="0" smtClean="0">
                <a:latin typeface="Consolas"/>
                <a:cs typeface="Consolas"/>
              </a:rPr>
              <a:t> 					</a:t>
            </a:r>
            <a:r>
              <a:rPr lang="is-I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endParaRPr lang="en-US" sz="28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96" y="3370658"/>
            <a:ext cx="2462502" cy="3280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927850" y="6281633"/>
            <a:ext cx="192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William of </a:t>
            </a:r>
            <a:r>
              <a:rPr lang="en-US" b="1" dirty="0" err="1" smtClean="0">
                <a:solidFill>
                  <a:schemeClr val="bg1"/>
                </a:solidFill>
              </a:rPr>
              <a:t>Okka</a:t>
            </a:r>
            <a:r>
              <a:rPr lang="en-US" b="1" dirty="0" err="1">
                <a:solidFill>
                  <a:schemeClr val="bg1"/>
                </a:solidFill>
              </a:rPr>
              <a:t>m</a:t>
            </a: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322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Ключевые слова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'PRINT'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</a:t>
            </a:r>
            <a:r>
              <a:rPr lang="en-US" dirty="0" smtClean="0">
                <a:latin typeface="Consolas"/>
                <a:cs typeface="Consolas"/>
              </a:rPr>
              <a:t>PRINT'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'GO TO'</a:t>
            </a:r>
            <a:r>
              <a:rPr lang="en-US" dirty="0">
                <a:latin typeface="Consolas"/>
                <a:cs typeface="Consolas"/>
              </a:rPr>
              <a:t>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'GOTO'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Синонимы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'</a:t>
            </a:r>
            <a:r>
              <a:rPr lang="en-US" dirty="0" smtClean="0">
                <a:latin typeface="Consolas"/>
                <a:cs typeface="Consolas"/>
              </a:rPr>
              <a:t>GOTO</a:t>
            </a:r>
            <a:r>
              <a:rPr lang="en-US" dirty="0" smtClean="0">
                <a:latin typeface="Consolas"/>
                <a:cs typeface="Consolas"/>
              </a:rPr>
              <a:t>'	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'GOTO</a:t>
            </a:r>
            <a:r>
              <a:rPr lang="en-US" dirty="0" smtClean="0">
                <a:latin typeface="Consolas"/>
                <a:cs typeface="Consolas"/>
              </a:rPr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2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Числа и литералы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после ключевых слов!)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/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* </a:t>
            </a: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Числа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 */</a:t>
            </a:r>
            <a:endParaRPr lang="ru-RU" sz="2800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[0-9]+(\.[0-9]*)?</a:t>
            </a:r>
            <a:r>
              <a:rPr lang="en-US" sz="2800" dirty="0" smtClean="0">
                <a:latin typeface="Consolas"/>
                <a:cs typeface="Consolas"/>
              </a:rPr>
              <a:t>			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sz="2800" dirty="0" smtClean="0">
                <a:latin typeface="Consolas"/>
                <a:cs typeface="Consolas"/>
              </a:rPr>
              <a:t> 'NUMBER'</a:t>
            </a: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Литералы: названия переменных и функций 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endParaRPr lang="ru-RU" sz="2800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[A-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  <a:cs typeface="Consolas"/>
              </a:rPr>
              <a:t>Za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-z_][A-Za-z_0-9]* 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sz="2800" dirty="0" smtClean="0">
                <a:latin typeface="Consolas"/>
                <a:cs typeface="Consolas"/>
              </a:rPr>
              <a:t> 'LITERAL'</a:t>
            </a:r>
            <a:endParaRPr lang="ru-RU" sz="28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33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000" y="1779075"/>
            <a:ext cx="8229600" cy="2871847"/>
          </a:xfrm>
        </p:spPr>
        <p:txBody>
          <a:bodyPr>
            <a:normAutofit/>
          </a:bodyPr>
          <a:lstStyle/>
          <a:p>
            <a:pPr algn="l"/>
            <a:r>
              <a:rPr lang="ru-RU" dirty="0" smtClean="0"/>
              <a:t>Зачем</a:t>
            </a:r>
            <a:r>
              <a:rPr lang="ru-RU" dirty="0"/>
              <a:t> </a:t>
            </a:r>
            <a:r>
              <a:rPr lang="ru-RU" dirty="0" smtClean="0"/>
              <a:t>еще языки </a:t>
            </a:r>
            <a:br>
              <a:rPr lang="ru-RU" dirty="0" smtClean="0"/>
            </a:br>
            <a:r>
              <a:rPr lang="ru-RU" dirty="0" smtClean="0"/>
              <a:t>кроме </a:t>
            </a:r>
            <a:r>
              <a:rPr lang="en-US" dirty="0" smtClean="0"/>
              <a:t>JavaScript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0"/>
            <a:ext cx="44958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8949" y="5061584"/>
            <a:ext cx="36283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Benjamin Lee </a:t>
            </a:r>
            <a:r>
              <a:rPr lang="en-US" b="1" dirty="0" smtClean="0">
                <a:solidFill>
                  <a:schemeClr val="bg1"/>
                </a:solidFill>
              </a:rPr>
              <a:t>Whorf</a:t>
            </a:r>
            <a:r>
              <a:rPr lang="ru-RU" dirty="0" smtClean="0">
                <a:solidFill>
                  <a:schemeClr val="bg1"/>
                </a:solidFill>
              </a:rPr>
              <a:t/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Автор гипотезы 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лингвистической относительности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(категории языка определяют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категории мышления)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60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Немного магии</a:t>
            </a:r>
            <a:r>
              <a:rPr lang="en-US" dirty="0" smtClean="0"/>
              <a:t>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(</a:t>
            </a:r>
            <a:r>
              <a:rPr lang="ru-RU" dirty="0" smtClean="0"/>
              <a:t>служебные лексемы)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/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Конец файла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endParaRPr lang="ru-RU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&lt;&lt;EOF&gt;&gt;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'EOF'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В конце отлавливаем нераспознанные символы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						</a:t>
            </a:r>
            <a:r>
              <a:rPr lang="ru-RU" dirty="0" smtClean="0">
                <a:latin typeface="Consolas"/>
                <a:cs typeface="Consolas"/>
              </a:rPr>
              <a:t>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'INVALID'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78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Кофе-брейк</a:t>
            </a:r>
            <a:r>
              <a:rPr lang="en-US" dirty="0" smtClean="0"/>
              <a:t> </a:t>
            </a:r>
            <a:r>
              <a:rPr lang="ru-RU" dirty="0" smtClean="0"/>
              <a:t>1: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Что выдает на выходе </a:t>
            </a:r>
            <a:r>
              <a:rPr lang="ru-RU" dirty="0" err="1" smtClean="0"/>
              <a:t>лексер</a:t>
            </a:r>
            <a:r>
              <a:rPr lang="ru-RU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Проверим лексику: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  <a:latin typeface="Consolas"/>
                <a:cs typeface="Consolas"/>
              </a:rPr>
              <a:t>	&gt; </a:t>
            </a:r>
            <a:r>
              <a:rPr lang="en-US" dirty="0" err="1" smtClean="0">
                <a:solidFill>
                  <a:srgbClr val="0070C0"/>
                </a:solidFill>
                <a:latin typeface="Consolas"/>
                <a:cs typeface="Consolas"/>
              </a:rPr>
              <a:t>jison</a:t>
            </a:r>
            <a:r>
              <a:rPr lang="en-US" dirty="0" smtClean="0">
                <a:solidFill>
                  <a:srgbClr val="0070C0"/>
                </a:solidFill>
                <a:latin typeface="Consolas"/>
                <a:cs typeface="Consolas"/>
              </a:rPr>
              <a:t> matrix1.jison</a:t>
            </a:r>
            <a:endParaRPr lang="ru-RU" dirty="0" smtClean="0">
              <a:solidFill>
                <a:srgbClr val="0070C0"/>
              </a:solidFill>
              <a:latin typeface="Consolas"/>
              <a:cs typeface="Consolas"/>
            </a:endParaRPr>
          </a:p>
          <a:p>
            <a:pPr lvl="1">
              <a:buFont typeface="Wingdings" charset="0"/>
              <a:buChar char="Ø"/>
            </a:pPr>
            <a:endParaRPr lang="ru-RU" dirty="0">
              <a:latin typeface="Consolas"/>
              <a:cs typeface="Consolas"/>
            </a:endParaRPr>
          </a:p>
          <a:p>
            <a:r>
              <a:rPr lang="ru-RU" dirty="0">
                <a:cs typeface="Consolas"/>
              </a:rPr>
              <a:t>Отладим с помощью </a:t>
            </a:r>
            <a:r>
              <a:rPr lang="en-US" dirty="0" err="1">
                <a:cs typeface="Consolas"/>
              </a:rPr>
              <a:t>jison</a:t>
            </a:r>
            <a:r>
              <a:rPr lang="en-US" dirty="0">
                <a:cs typeface="Consolas"/>
              </a:rPr>
              <a:t>-debugger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a = 1 2 </a:t>
            </a:r>
            <a:r>
              <a:rPr lang="en-US" dirty="0" smtClean="0">
                <a:latin typeface="Consolas"/>
                <a:cs typeface="Consolas"/>
              </a:rPr>
              <a:t>3'</a:t>
            </a:r>
            <a:endParaRPr lang="ru-RU" dirty="0">
              <a:latin typeface="Consolas"/>
              <a:cs typeface="Consolas"/>
            </a:endParaRPr>
          </a:p>
          <a:p>
            <a:pPr>
              <a:buFont typeface="Wingdings" charset="0"/>
              <a:buChar char="Ø"/>
            </a:pPr>
            <a:endParaRPr lang="en-US" dirty="0" smtClean="0">
              <a:latin typeface="Consolas"/>
              <a:cs typeface="Consolas"/>
            </a:endParaRPr>
          </a:p>
          <a:p>
            <a:endParaRPr lang="en-US" dirty="0" smtClean="0">
              <a:latin typeface="Consolas"/>
              <a:cs typeface="Consolas"/>
            </a:endParaRPr>
          </a:p>
          <a:p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7" name="Picture 6" descr="Скриншот 2015-06-14 18.35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5" y="5321300"/>
            <a:ext cx="8589505" cy="10922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05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939030" cy="1143000"/>
          </a:xfrm>
        </p:spPr>
        <p:txBody>
          <a:bodyPr/>
          <a:lstStyle/>
          <a:p>
            <a:r>
              <a:rPr lang="ru-RU" dirty="0" smtClean="0"/>
              <a:t>Теперь грамматика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6088"/>
            <a:ext cx="8229600" cy="4920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правило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</a:t>
            </a:r>
            <a:r>
              <a:rPr lang="ru-RU" dirty="0" smtClean="0">
                <a:latin typeface="Consolas"/>
                <a:cs typeface="Consolas"/>
              </a:rPr>
              <a:t>набор лексем 1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</a:t>
            </a:r>
            <a:r>
              <a:rPr lang="ru-RU" dirty="0" smtClean="0">
                <a:latin typeface="Consolas"/>
                <a:cs typeface="Consolas"/>
              </a:rPr>
              <a:t>набор лексем 2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</a:t>
            </a:r>
            <a:r>
              <a:rPr lang="ru-RU" dirty="0" smtClean="0">
                <a:latin typeface="Consolas"/>
                <a:cs typeface="Consolas"/>
              </a:rPr>
              <a:t>набор лексем </a:t>
            </a:r>
            <a:r>
              <a:rPr lang="en-US" dirty="0" smtClean="0">
                <a:latin typeface="Consolas"/>
                <a:cs typeface="Consolas"/>
              </a:rPr>
              <a:t>3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1570" y="3375947"/>
            <a:ext cx="2622429" cy="3495206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570" y="-4768"/>
            <a:ext cx="2622430" cy="34400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47449" y="3065910"/>
            <a:ext cx="193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    John Backus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7998" y="6477661"/>
            <a:ext cx="193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Peter </a:t>
            </a:r>
            <a:r>
              <a:rPr lang="en-US" b="1" dirty="0" err="1" smtClean="0">
                <a:solidFill>
                  <a:schemeClr val="bg1"/>
                </a:solidFill>
              </a:rPr>
              <a:t>Naur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Описываем операторы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4991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main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Statement* </a:t>
            </a:r>
            <a:r>
              <a:rPr lang="en-US" dirty="0" smtClean="0">
                <a:latin typeface="Consolas"/>
                <a:cs typeface="Consolas"/>
              </a:rPr>
              <a:t>EOF ;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Statement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Print | Set 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Set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LITERAL EQ </a:t>
            </a:r>
            <a:r>
              <a:rPr lang="en-US" dirty="0" smtClean="0">
                <a:latin typeface="Consolas"/>
                <a:cs typeface="Consolas"/>
              </a:rPr>
              <a:t>Expression ;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Print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PRINT </a:t>
            </a:r>
            <a:r>
              <a:rPr lang="en-US" dirty="0" smtClean="0">
                <a:latin typeface="Consolas"/>
                <a:cs typeface="Consolas"/>
              </a:rPr>
              <a:t>Expression ;</a:t>
            </a: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600200"/>
            <a:ext cx="2146300" cy="4525963"/>
          </a:xfrm>
        </p:spPr>
        <p:txBody>
          <a:bodyPr>
            <a:normAutofit fontScale="92500" lnSpcReduction="20000"/>
          </a:bodyPr>
          <a:lstStyle/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3366FF"/>
                </a:solidFill>
                <a:latin typeface="Consolas"/>
                <a:cs typeface="Consolas"/>
              </a:rPr>
              <a:t>a = 1 2 3</a:t>
            </a: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3366FF"/>
                </a:solidFill>
                <a:latin typeface="Consolas"/>
                <a:cs typeface="Consolas"/>
              </a:rPr>
              <a:t>PRINT A*b'</a:t>
            </a: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6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Выражения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Matrix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LITERAL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LPAR Expression RPAR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PLUS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STAR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SHTRIH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99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Матрицы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Matrix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Columns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NUMBER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Row NUMBER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Columns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Columns PALKA 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Пример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1 2 3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4" descr="Скриншот 2015-06-14 18.48.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9" t="47435" r="23936" b="3225"/>
          <a:stretch/>
        </p:blipFill>
        <p:spPr>
          <a:xfrm>
            <a:off x="4648200" y="2567153"/>
            <a:ext cx="4191000" cy="36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8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Приоритеты</a:t>
            </a:r>
            <a:r>
              <a:rPr lang="en-US" dirty="0" smtClean="0"/>
              <a:t> </a:t>
            </a:r>
            <a:r>
              <a:rPr lang="ru-RU" dirty="0" smtClean="0"/>
              <a:t>операций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%left PLUS</a:t>
            </a:r>
            <a:r>
              <a:rPr lang="ru-RU" dirty="0" smtClean="0">
                <a:latin typeface="Consolas"/>
                <a:cs typeface="Consolas"/>
              </a:rPr>
              <a:t>				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1 + 2 + 3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%left STAR</a:t>
            </a:r>
            <a:r>
              <a:rPr lang="ru-RU" dirty="0" smtClean="0">
                <a:latin typeface="Consolas"/>
                <a:cs typeface="Consolas"/>
              </a:rPr>
              <a:t>				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	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1 + 2 * 3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%right STRIH</a:t>
            </a:r>
            <a:r>
              <a:rPr lang="ru-RU" dirty="0" smtClean="0">
                <a:latin typeface="Consolas"/>
                <a:cs typeface="Consolas"/>
              </a:rPr>
              <a:t>			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1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2 * 3 4'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99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Кофе-брейк 2:дерево разбора</a:t>
            </a:r>
            <a:br>
              <a:rPr lang="ru-RU" dirty="0" smtClean="0"/>
            </a:b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a = 1 2 3'</a:t>
            </a:r>
            <a:endParaRPr lang="en-US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5" name="Picture 4" descr="Скриншот 2015-06-14 18.48.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9"/>
          <a:stretch/>
        </p:blipFill>
        <p:spPr>
          <a:xfrm>
            <a:off x="-1610502" y="1572382"/>
            <a:ext cx="11198028" cy="52856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40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Пора уже что-то делать!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Компилируем грамматику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&gt; </a:t>
            </a:r>
            <a:r>
              <a:rPr lang="en-US" dirty="0" err="1" smtClean="0">
                <a:solidFill>
                  <a:srgbClr val="00B0F0"/>
                </a:solidFill>
                <a:latin typeface="Consolas"/>
                <a:cs typeface="Consolas"/>
              </a:rPr>
              <a:t>jison</a:t>
            </a:r>
            <a:r>
              <a:rPr lang="en-US" dirty="0" smtClean="0">
                <a:solidFill>
                  <a:srgbClr val="00B0F0"/>
                </a:solidFill>
                <a:latin typeface="Consolas"/>
                <a:cs typeface="Consolas"/>
              </a:rPr>
              <a:t> matrix2.jison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Выполняем проверку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грамматики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&gt; </a:t>
            </a:r>
            <a:r>
              <a:rPr lang="en-US" dirty="0" smtClean="0">
                <a:solidFill>
                  <a:srgbClr val="00B0F0"/>
                </a:solidFill>
                <a:latin typeface="Consolas"/>
                <a:cs typeface="Consolas"/>
              </a:rPr>
              <a:t>node matrix2.js </a:t>
            </a:r>
            <a:r>
              <a:rPr lang="en-US" dirty="0" err="1" smtClean="0">
                <a:solidFill>
                  <a:srgbClr val="00B0F0"/>
                </a:solidFill>
                <a:latin typeface="Consolas"/>
                <a:cs typeface="Consolas"/>
              </a:rPr>
              <a:t>program.mat</a:t>
            </a:r>
            <a:endParaRPr lang="en-US" dirty="0" smtClean="0">
              <a:solidFill>
                <a:srgbClr val="00B0F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Если все правильно, то ничего не будет!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83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Подготовимся интерпретировать (</a:t>
            </a:r>
            <a:r>
              <a:rPr lang="en-US" dirty="0" smtClean="0"/>
              <a:t>run-time library MATRIX)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Операторы</a:t>
            </a:r>
          </a:p>
          <a:p>
            <a:pPr lvl="1"/>
            <a:r>
              <a:rPr lang="en-US" sz="3600" dirty="0" err="1" smtClean="0"/>
              <a:t>MATRIX.print</a:t>
            </a:r>
            <a:r>
              <a:rPr lang="en-US" sz="3600" dirty="0" smtClean="0"/>
              <a:t>()</a:t>
            </a:r>
          </a:p>
          <a:p>
            <a:r>
              <a:rPr lang="ru-RU" sz="4000" dirty="0" smtClean="0"/>
              <a:t>Операции</a:t>
            </a:r>
          </a:p>
          <a:p>
            <a:pPr lvl="1"/>
            <a:r>
              <a:rPr lang="en-US" sz="3600" dirty="0" err="1"/>
              <a:t>MATRIX.add</a:t>
            </a:r>
            <a:r>
              <a:rPr lang="en-US" sz="3600" dirty="0" smtClean="0"/>
              <a:t>(), </a:t>
            </a:r>
            <a:r>
              <a:rPr lang="en-US" sz="3600" dirty="0" err="1"/>
              <a:t>MATRIX.multiply</a:t>
            </a:r>
            <a:r>
              <a:rPr lang="en-US" sz="3600" dirty="0" smtClean="0"/>
              <a:t>(), </a:t>
            </a:r>
            <a:r>
              <a:rPr lang="en-US" sz="3600" dirty="0" err="1"/>
              <a:t>MATRIX.transpose</a:t>
            </a:r>
            <a:r>
              <a:rPr lang="en-US" sz="3600" dirty="0" smtClean="0"/>
              <a:t>(</a:t>
            </a:r>
            <a:r>
              <a:rPr lang="en-US" sz="3600" dirty="0" smtClean="0"/>
              <a:t>)</a:t>
            </a:r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2820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5" y="0"/>
            <a:ext cx="5071414" cy="3243036"/>
          </a:xfrm>
          <a:prstGeom prst="rect">
            <a:avLst/>
          </a:prstGeom>
        </p:spPr>
      </p:pic>
      <p:pic>
        <p:nvPicPr>
          <p:cNvPr id="7" name="Picture 2" descr="http://afrus.ru/kazan/sites/afrus.ru.kazan/files/imagecache/grand_format/03/kazan/kistochka-kraski-risunok-raduga-raznocvetnyy-favim.ru-112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78" y="3461686"/>
            <a:ext cx="6792622" cy="339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910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Добавляем семантику:</a:t>
            </a:r>
            <a:r>
              <a:rPr lang="ru-RU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подставляем лексемы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Правило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: </a:t>
            </a:r>
            <a:r>
              <a:rPr lang="en-US" dirty="0" smtClean="0">
                <a:latin typeface="Consolas"/>
                <a:cs typeface="Consolas"/>
              </a:rPr>
              <a:t>Expression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PLUS Expression</a:t>
            </a:r>
            <a:r>
              <a:rPr lang="ru-RU" dirty="0" smtClean="0">
                <a:latin typeface="Consolas"/>
                <a:cs typeface="Consolas"/>
              </a:rPr>
              <a:t> 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{</a:t>
            </a:r>
            <a:endParaRPr lang="ru-RU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// $$ - </a:t>
            </a:r>
            <a:r>
              <a:rPr lang="ru-RU" dirty="0" smtClean="0">
                <a:latin typeface="Consolas"/>
                <a:cs typeface="Consolas"/>
              </a:rPr>
              <a:t>возвращаемая переменная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//  $1, $2…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-</a:t>
            </a:r>
            <a:r>
              <a:rPr lang="ru-RU" dirty="0" smtClean="0">
                <a:latin typeface="Consolas"/>
                <a:cs typeface="Consolas"/>
              </a:rPr>
              <a:t> лексемы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  $$ = $1 + $3;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4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Начнем с печати!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700"/>
            <a:ext cx="8229600" cy="48434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>
                <a:latin typeface="Consolas"/>
                <a:cs typeface="Consolas"/>
              </a:rPr>
              <a:t>Print </a:t>
            </a:r>
          </a:p>
          <a:p>
            <a:pPr marL="0" indent="0">
              <a:buNone/>
            </a:pPr>
            <a:r>
              <a:rPr lang="en-US" sz="3600" dirty="0">
                <a:latin typeface="Consolas"/>
                <a:cs typeface="Consolas"/>
              </a:rPr>
              <a:t>	</a:t>
            </a:r>
            <a:r>
              <a:rPr lang="en-US" sz="3600" dirty="0" smtClean="0">
                <a:latin typeface="Consolas"/>
                <a:cs typeface="Consolas"/>
              </a:rPr>
              <a:t>: PRINT Expression </a:t>
            </a:r>
          </a:p>
          <a:p>
            <a:pPr marL="0" indent="0">
              <a:buNone/>
            </a:pPr>
            <a:r>
              <a:rPr lang="en-US" sz="3600" dirty="0" smtClean="0">
                <a:latin typeface="Consolas"/>
                <a:cs typeface="Consolas"/>
              </a:rPr>
              <a:t>		{ </a:t>
            </a:r>
            <a:r>
              <a:rPr lang="en-US" sz="3600" dirty="0" err="1" smtClean="0">
                <a:latin typeface="Consolas"/>
                <a:cs typeface="Consolas"/>
              </a:rPr>
              <a:t>MATRIX.print</a:t>
            </a:r>
            <a:r>
              <a:rPr lang="en-US" sz="3600" dirty="0" smtClean="0">
                <a:latin typeface="Consolas"/>
                <a:cs typeface="Consolas"/>
              </a:rPr>
              <a:t>($</a:t>
            </a:r>
            <a:r>
              <a:rPr lang="ru-RU" sz="3600" dirty="0" smtClean="0">
                <a:latin typeface="Consolas"/>
                <a:cs typeface="Consolas"/>
              </a:rPr>
              <a:t>2</a:t>
            </a:r>
            <a:r>
              <a:rPr lang="en-US" sz="3600" dirty="0" smtClean="0">
                <a:latin typeface="Consolas"/>
                <a:cs typeface="Consolas"/>
              </a:rPr>
              <a:t>)</a:t>
            </a:r>
            <a:r>
              <a:rPr lang="en-US" sz="3600" dirty="0">
                <a:latin typeface="Consolas"/>
                <a:cs typeface="Consolas"/>
              </a:rPr>
              <a:t>;</a:t>
            </a:r>
            <a:r>
              <a:rPr lang="en-US" sz="3600" dirty="0" smtClean="0">
                <a:latin typeface="Consolas"/>
                <a:cs typeface="Consolas"/>
              </a:rPr>
              <a:t> }</a:t>
            </a:r>
          </a:p>
          <a:p>
            <a:pPr marL="0" indent="0">
              <a:buNone/>
            </a:pPr>
            <a:r>
              <a:rPr lang="en-US" sz="3600" dirty="0">
                <a:latin typeface="Consolas"/>
                <a:cs typeface="Consolas"/>
              </a:rPr>
              <a:t>	</a:t>
            </a:r>
            <a:r>
              <a:rPr lang="en-US" sz="3600" dirty="0" smtClean="0">
                <a:latin typeface="Consolas"/>
                <a:cs typeface="Consolas"/>
              </a:rPr>
              <a:t>;</a:t>
            </a:r>
            <a:endParaRPr lang="en-US" sz="36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5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Присваивание</a:t>
            </a:r>
            <a:r>
              <a:rPr lang="en-US" dirty="0" smtClean="0"/>
              <a:t> </a:t>
            </a:r>
            <a:r>
              <a:rPr lang="ru-RU" dirty="0" smtClean="0"/>
              <a:t>переменной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Set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: LITERAL EQ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</a:t>
            </a:r>
            <a:r>
              <a:rPr lang="en-US" dirty="0" err="1" smtClean="0">
                <a:latin typeface="Consolas"/>
                <a:cs typeface="Consolas"/>
              </a:rPr>
              <a:t>MATRIX.mem</a:t>
            </a:r>
            <a:r>
              <a:rPr lang="en-US" dirty="0" smtClean="0">
                <a:latin typeface="Consolas"/>
                <a:cs typeface="Consolas"/>
              </a:rPr>
              <a:t>[$1] = $3;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Когда будем забирать значение, 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просто возьмем: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dirty="0" err="1" smtClean="0">
                <a:latin typeface="Consolas"/>
                <a:cs typeface="Consolas"/>
              </a:rPr>
              <a:t>MATRIX.mem.a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8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Матрица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Внутреннее представление – массив массивов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ru-RU" dirty="0" smtClean="0">
                <a:latin typeface="Consolas"/>
                <a:cs typeface="Consolas"/>
              </a:rPr>
              <a:t>например, матрица: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1 2 3 </a:t>
            </a:r>
            <a:r>
              <a:rPr lang="en-US" dirty="0" smtClean="0">
                <a:latin typeface="Consolas"/>
                <a:cs typeface="Consolas"/>
              </a:rPr>
              <a:t>| </a:t>
            </a:r>
            <a:r>
              <a:rPr lang="en-US" dirty="0" smtClean="0">
                <a:latin typeface="Consolas"/>
                <a:cs typeface="Consolas"/>
              </a:rPr>
              <a:t>4 5 6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Представляется как:</a:t>
            </a:r>
          </a:p>
          <a:p>
            <a:pPr marL="0" indent="0">
              <a:buNone/>
            </a:pPr>
            <a:r>
              <a:rPr lang="ru-RU" dirty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[[1,2,3],[4,5,6]]</a:t>
            </a:r>
          </a:p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457200" lvl="1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4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 smtClean="0"/>
              <a:t>Строки</a:t>
            </a:r>
            <a:r>
              <a:rPr lang="en-US" dirty="0" smtClean="0"/>
              <a:t> </a:t>
            </a:r>
            <a:r>
              <a:rPr lang="ru-RU" dirty="0" smtClean="0"/>
              <a:t>и столбцы матрицы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/* 1 2 3 */</a:t>
            </a:r>
          </a:p>
          <a:p>
            <a:pPr marL="0" indent="0">
              <a:buNone/>
            </a:pP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: NUMBER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[</a:t>
            </a:r>
            <a:r>
              <a:rPr lang="pl-PL" sz="1800" dirty="0" err="1" smtClean="0">
                <a:latin typeface="Consolas"/>
                <a:cs typeface="Consolas"/>
              </a:rPr>
              <a:t>parseFloat</a:t>
            </a:r>
            <a:r>
              <a:rPr lang="pl-PL" sz="1800" dirty="0" smtClean="0">
                <a:latin typeface="Consolas"/>
                <a:cs typeface="Consolas"/>
              </a:rPr>
              <a:t>($1)];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|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r>
              <a:rPr lang="pl-PL" sz="1800" dirty="0" smtClean="0">
                <a:latin typeface="Consolas"/>
                <a:cs typeface="Consolas"/>
              </a:rPr>
              <a:t> NUMBER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$1; $$.</a:t>
            </a:r>
            <a:r>
              <a:rPr lang="pl-PL" sz="1800" dirty="0" err="1" smtClean="0">
                <a:latin typeface="Consolas"/>
                <a:cs typeface="Consolas"/>
              </a:rPr>
              <a:t>push</a:t>
            </a:r>
            <a:r>
              <a:rPr lang="pl-PL" sz="1800" dirty="0" smtClean="0">
                <a:latin typeface="Consolas"/>
                <a:cs typeface="Consolas"/>
              </a:rPr>
              <a:t>(</a:t>
            </a:r>
            <a:r>
              <a:rPr lang="pl-PL" sz="1800" dirty="0" err="1" smtClean="0">
                <a:latin typeface="Consolas"/>
                <a:cs typeface="Consolas"/>
              </a:rPr>
              <a:t>parseFloat</a:t>
            </a:r>
            <a:r>
              <a:rPr lang="pl-PL" sz="1800" dirty="0" smtClean="0">
                <a:latin typeface="Consolas"/>
                <a:cs typeface="Consolas"/>
              </a:rPr>
              <a:t>($2));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/* 1 2 | 3 4 */</a:t>
            </a:r>
          </a:p>
          <a:p>
            <a:pPr marL="0" indent="0">
              <a:buNone/>
            </a:pPr>
            <a:r>
              <a:rPr lang="pl-PL" sz="1800" dirty="0" err="1" smtClean="0">
                <a:latin typeface="Consolas"/>
                <a:cs typeface="Consolas"/>
              </a:rPr>
              <a:t>Columns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: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[$1];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| </a:t>
            </a:r>
            <a:r>
              <a:rPr lang="pl-PL" sz="1800" dirty="0" err="1" smtClean="0">
                <a:latin typeface="Consolas"/>
                <a:cs typeface="Consolas"/>
              </a:rPr>
              <a:t>Columns</a:t>
            </a:r>
            <a:r>
              <a:rPr lang="pl-PL" sz="1800" dirty="0" smtClean="0">
                <a:latin typeface="Consolas"/>
                <a:cs typeface="Consolas"/>
              </a:rPr>
              <a:t> PALKA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$1; $$.</a:t>
            </a:r>
            <a:r>
              <a:rPr lang="pl-PL" sz="1800" dirty="0" err="1" smtClean="0">
                <a:latin typeface="Consolas"/>
                <a:cs typeface="Consolas"/>
              </a:rPr>
              <a:t>push</a:t>
            </a:r>
            <a:r>
              <a:rPr lang="pl-PL" sz="1800" dirty="0" smtClean="0">
                <a:latin typeface="Consolas"/>
                <a:cs typeface="Consolas"/>
              </a:rPr>
              <a:t>($3);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1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емщкшеу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6098" r="6388" b="25575"/>
          <a:stretch/>
        </p:blipFill>
        <p:spPr>
          <a:xfrm>
            <a:off x="-1361406" y="18782"/>
            <a:ext cx="115513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78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 </a:t>
            </a:r>
            <a:r>
              <a:rPr lang="ru-RU" dirty="0"/>
              <a:t>все - </a:t>
            </a:r>
            <a:r>
              <a:rPr lang="ru-RU" dirty="0" smtClean="0"/>
              <a:t>интерпретатор </a:t>
            </a:r>
            <a:r>
              <a:rPr lang="ru-RU" dirty="0"/>
              <a:t>готов!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55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Кофе-брейк 3: Настоящий запуск!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r>
              <a:rPr lang="en-US" dirty="0" smtClean="0">
                <a:latin typeface="Consolas"/>
                <a:cs typeface="Consolas"/>
              </a:rPr>
              <a:t> matrix</a:t>
            </a:r>
            <a:r>
              <a:rPr lang="ru-RU" dirty="0" smtClean="0">
                <a:latin typeface="Consolas"/>
                <a:cs typeface="Consolas"/>
              </a:rPr>
              <a:t>3</a:t>
            </a:r>
            <a:r>
              <a:rPr lang="en-US" dirty="0" smtClean="0">
                <a:latin typeface="Consolas"/>
                <a:cs typeface="Consolas"/>
              </a:rPr>
              <a:t>.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node matrix</a:t>
            </a:r>
            <a:r>
              <a:rPr lang="ru-RU" dirty="0" smtClean="0">
                <a:latin typeface="Consolas"/>
                <a:cs typeface="Consolas"/>
              </a:rPr>
              <a:t>3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program.mat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Voila!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…</a:t>
            </a:r>
            <a:r>
              <a:rPr lang="ru-RU" dirty="0" smtClean="0">
                <a:latin typeface="Consolas"/>
                <a:cs typeface="Consolas"/>
              </a:rPr>
              <a:t> наша матрица!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7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Интерпретатор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Возвращае</a:t>
            </a:r>
            <a:r>
              <a:rPr lang="ru-RU" dirty="0">
                <a:latin typeface="Consolas"/>
                <a:cs typeface="Consolas"/>
              </a:rPr>
              <a:t>т</a:t>
            </a:r>
            <a:r>
              <a:rPr lang="ru-RU" dirty="0" smtClean="0">
                <a:latin typeface="Consolas"/>
                <a:cs typeface="Consolas"/>
              </a:rPr>
              <a:t> значение</a:t>
            </a:r>
            <a:r>
              <a:rPr lang="en-US" dirty="0" smtClean="0">
                <a:latin typeface="Consolas"/>
                <a:cs typeface="Consolas"/>
              </a:rPr>
              <a:t>: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fr-FR" dirty="0" smtClean="0">
                <a:latin typeface="Consolas"/>
                <a:cs typeface="Consolas"/>
              </a:rPr>
              <a:t>Expression PLUS Expression</a:t>
            </a:r>
          </a:p>
          <a:p>
            <a:pPr marL="0" indent="0">
              <a:buNone/>
            </a:pPr>
            <a:r>
              <a:rPr lang="fr-FR" dirty="0" smtClean="0">
                <a:latin typeface="Consolas"/>
                <a:cs typeface="Consolas"/>
              </a:rPr>
              <a:t>{ $$ = </a:t>
            </a:r>
            <a:r>
              <a:rPr lang="fr-FR" dirty="0" err="1" smtClean="0">
                <a:latin typeface="Consolas"/>
                <a:cs typeface="Consolas"/>
              </a:rPr>
              <a:t>MATRIX.add</a:t>
            </a:r>
            <a:r>
              <a:rPr lang="fr-FR" dirty="0" smtClean="0">
                <a:latin typeface="Consolas"/>
                <a:cs typeface="Consolas"/>
              </a:rPr>
              <a:t>($1,$3); }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04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</a:t>
            </a:r>
            <a:r>
              <a:rPr lang="ru-RU" dirty="0" smtClean="0">
                <a:solidFill>
                  <a:srgbClr val="3366FF"/>
                </a:solidFill>
              </a:rPr>
              <a:t>компилятор</a:t>
            </a:r>
            <a:r>
              <a:rPr lang="ru-RU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>
                <a:latin typeface="Consolas"/>
                <a:cs typeface="Consolas"/>
              </a:rPr>
              <a:t>Возвращает строку кода на </a:t>
            </a:r>
            <a:r>
              <a:rPr lang="en-US" sz="2800" dirty="0" smtClean="0">
                <a:latin typeface="Consolas"/>
                <a:cs typeface="Consolas"/>
              </a:rPr>
              <a:t>JavaScript:</a:t>
            </a: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fr-FR" sz="2800" dirty="0" smtClean="0">
                <a:latin typeface="Consolas"/>
                <a:cs typeface="Consolas"/>
              </a:rPr>
              <a:t>Expression PLUS Expression</a:t>
            </a:r>
          </a:p>
          <a:p>
            <a:pPr marL="0" indent="0">
              <a:buNone/>
            </a:pPr>
            <a:r>
              <a:rPr lang="fr-FR" sz="2800" dirty="0" smtClean="0">
                <a:latin typeface="Consolas"/>
                <a:cs typeface="Consolas"/>
              </a:rPr>
              <a:t>{ $$ = '</a:t>
            </a:r>
            <a:r>
              <a:rPr lang="fr-FR" sz="2800" dirty="0" err="1" smtClean="0">
                <a:latin typeface="Consolas"/>
                <a:cs typeface="Consolas"/>
              </a:rPr>
              <a:t>MATRIX.add</a:t>
            </a:r>
            <a:r>
              <a:rPr lang="fr-FR" sz="2800" dirty="0" smtClean="0">
                <a:latin typeface="Consolas"/>
                <a:cs typeface="Consolas"/>
              </a:rPr>
              <a:t>('+$1+','+$3+')'; }</a:t>
            </a: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91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функция </a:t>
            </a:r>
            <a:r>
              <a:rPr lang="ru-RU" dirty="0" smtClean="0">
                <a:solidFill>
                  <a:srgbClr val="FF0000"/>
                </a:solidFill>
              </a:rPr>
              <a:t>интерпретатора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dirty="0" smtClean="0">
                <a:latin typeface="Consolas"/>
                <a:cs typeface="Consolas"/>
              </a:rPr>
              <a:t>Ничего не возвращает</a:t>
            </a: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000" dirty="0" smtClean="0">
                <a:latin typeface="Consolas"/>
                <a:cs typeface="Consolas"/>
              </a:rPr>
              <a:t>main</a:t>
            </a:r>
          </a:p>
          <a:p>
            <a:pPr marL="0" indent="0">
              <a:buNone/>
            </a:pPr>
            <a:r>
              <a:rPr lang="en-US" sz="3000" dirty="0" smtClean="0">
                <a:latin typeface="Consolas"/>
                <a:cs typeface="Consolas"/>
              </a:rPr>
              <a:t>	: Statement* EOF;</a:t>
            </a: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2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324324" cy="1143000"/>
          </a:xfrm>
        </p:spPr>
        <p:txBody>
          <a:bodyPr/>
          <a:lstStyle/>
          <a:p>
            <a:r>
              <a:rPr lang="ru-RU" dirty="0" smtClean="0"/>
              <a:t>Содержание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Знакомьтесь </a:t>
            </a:r>
            <a:r>
              <a:rPr lang="ru-RU" dirty="0" smtClean="0"/>
              <a:t>– МАТ</a:t>
            </a:r>
            <a:r>
              <a:rPr lang="en-US" dirty="0" smtClean="0"/>
              <a:t>RIX</a:t>
            </a:r>
            <a:r>
              <a:rPr lang="ru-RU" dirty="0" smtClean="0"/>
              <a:t>!</a:t>
            </a:r>
            <a:endParaRPr lang="en-US" dirty="0" smtClean="0"/>
          </a:p>
          <a:p>
            <a:r>
              <a:rPr lang="ru-RU" dirty="0" smtClean="0"/>
              <a:t>Инструменты</a:t>
            </a:r>
            <a:endParaRPr lang="ru-RU" dirty="0"/>
          </a:p>
          <a:p>
            <a:r>
              <a:rPr lang="ru-RU" dirty="0" smtClean="0"/>
              <a:t>Орфография</a:t>
            </a:r>
            <a:endParaRPr lang="ru-RU" dirty="0" smtClean="0"/>
          </a:p>
          <a:p>
            <a:r>
              <a:rPr lang="ru-RU" dirty="0" smtClean="0"/>
              <a:t>Грамматика</a:t>
            </a:r>
            <a:endParaRPr lang="ru-RU" dirty="0" smtClean="0"/>
          </a:p>
          <a:p>
            <a:r>
              <a:rPr lang="ru-RU" dirty="0" smtClean="0"/>
              <a:t>Семантика</a:t>
            </a:r>
            <a:endParaRPr lang="ru-RU" dirty="0" smtClean="0"/>
          </a:p>
          <a:p>
            <a:r>
              <a:rPr lang="ru-RU" dirty="0" smtClean="0"/>
              <a:t>Пишем интерпретатор</a:t>
            </a:r>
          </a:p>
          <a:p>
            <a:r>
              <a:rPr lang="ru-RU" dirty="0" smtClean="0"/>
              <a:t>Венец </a:t>
            </a:r>
            <a:r>
              <a:rPr lang="ru-RU" dirty="0" smtClean="0"/>
              <a:t>творения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 </a:t>
            </a:r>
            <a:r>
              <a:rPr lang="ru-RU" dirty="0" smtClean="0"/>
              <a:t>– компилятор!</a:t>
            </a:r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roset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225" y="638355"/>
            <a:ext cx="3556000" cy="525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85975" y="5896155"/>
            <a:ext cx="2491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err="1" smtClean="0"/>
              <a:t>Розеттский</a:t>
            </a:r>
            <a:r>
              <a:rPr lang="ru-RU" b="1" dirty="0" smtClean="0"/>
              <a:t> камень</a:t>
            </a:r>
          </a:p>
          <a:p>
            <a:pPr algn="ctr"/>
            <a:r>
              <a:rPr lang="ru-RU" dirty="0" smtClean="0"/>
              <a:t>(требует компилятора)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33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функция </a:t>
            </a:r>
            <a:r>
              <a:rPr lang="ru-RU" dirty="0" smtClean="0">
                <a:solidFill>
                  <a:srgbClr val="0000FF"/>
                </a:solidFill>
              </a:rPr>
              <a:t>компилятора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Возвращает </a:t>
            </a:r>
            <a:r>
              <a:rPr lang="ru-RU" dirty="0" smtClean="0">
                <a:latin typeface="Consolas"/>
                <a:cs typeface="Consolas"/>
              </a:rPr>
              <a:t>отком</a:t>
            </a:r>
            <a:r>
              <a:rPr lang="ru-RU" dirty="0">
                <a:latin typeface="Consolas"/>
                <a:cs typeface="Consolas"/>
              </a:rPr>
              <a:t>п</a:t>
            </a:r>
            <a:r>
              <a:rPr lang="ru-RU" dirty="0" smtClean="0">
                <a:latin typeface="Consolas"/>
                <a:cs typeface="Consolas"/>
              </a:rPr>
              <a:t>илированную </a:t>
            </a:r>
            <a:r>
              <a:rPr lang="ru-RU" dirty="0" smtClean="0">
                <a:latin typeface="Consolas"/>
                <a:cs typeface="Consolas"/>
              </a:rPr>
              <a:t>функцию на </a:t>
            </a:r>
            <a:r>
              <a:rPr lang="en-US" dirty="0" smtClean="0">
                <a:latin typeface="Consolas"/>
                <a:cs typeface="Consolas"/>
              </a:rPr>
              <a:t>JavaScript: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main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Statement* EOF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new Function(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'</a:t>
            </a:r>
            <a:r>
              <a:rPr lang="en-US" dirty="0" err="1" smtClean="0">
                <a:latin typeface="Consolas"/>
                <a:cs typeface="Consolas"/>
              </a:rPr>
              <a:t>var</a:t>
            </a:r>
            <a:r>
              <a:rPr lang="en-US" dirty="0" smtClean="0">
                <a:latin typeface="Consolas"/>
                <a:cs typeface="Consolas"/>
              </a:rPr>
              <a:t> MATRIX = this;’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+$1.join(';'))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.bind(MATRIX);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4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Праздничный ужин!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Компилируем грамматику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r>
              <a:rPr lang="en-US" dirty="0" smtClean="0">
                <a:latin typeface="Consolas"/>
                <a:cs typeface="Consolas"/>
              </a:rPr>
              <a:t> matrix4.jison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Запуск из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JavaScript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parser = require('./matrix4.js');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f = </a:t>
            </a:r>
            <a:r>
              <a:rPr lang="en-US" dirty="0" err="1" smtClean="0">
                <a:latin typeface="Consolas"/>
                <a:cs typeface="Consolas"/>
              </a:rPr>
              <a:t>parser.parse</a:t>
            </a:r>
            <a:r>
              <a:rPr lang="en-US" dirty="0" smtClean="0">
                <a:latin typeface="Consolas"/>
                <a:cs typeface="Consolas"/>
              </a:rPr>
              <a:t>('print 1 2+100');</a:t>
            </a:r>
          </a:p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f();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//вернет 101 102</a:t>
            </a:r>
            <a:endParaRPr lang="en-US" dirty="0">
              <a:solidFill>
                <a:srgbClr val="FF66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1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браузере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script </a:t>
            </a:r>
            <a:r>
              <a:rPr lang="en-US" sz="2800" dirty="0" err="1" smtClean="0">
                <a:latin typeface="Consolas"/>
                <a:cs typeface="Consolas"/>
              </a:rPr>
              <a:t>src</a:t>
            </a:r>
            <a:r>
              <a:rPr lang="en-US" sz="2800" dirty="0" smtClean="0">
                <a:latin typeface="Consolas"/>
                <a:cs typeface="Consolas"/>
              </a:rPr>
              <a:t>="matrix4</a:t>
            </a:r>
            <a:r>
              <a:rPr lang="en-US" sz="2800" dirty="0" smtClean="0">
                <a:latin typeface="Consolas"/>
                <a:cs typeface="Consolas"/>
              </a:rPr>
              <a:t>.js"&gt;&lt;/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</a:t>
            </a:r>
            <a:r>
              <a:rPr lang="en-US" sz="2800" dirty="0" smtClean="0">
                <a:solidFill>
                  <a:srgbClr val="3366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  <a:endParaRPr lang="ru-RU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</a:t>
            </a:r>
            <a:r>
              <a:rPr lang="en-US" sz="2800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latin typeface="Consolas"/>
                <a:cs typeface="Consolas"/>
              </a:rPr>
              <a:t>f = </a:t>
            </a:r>
            <a:r>
              <a:rPr lang="en-US" sz="2800" dirty="0" err="1" smtClean="0">
                <a:latin typeface="Consolas"/>
                <a:cs typeface="Consolas"/>
              </a:rPr>
              <a:t>parse.parse</a:t>
            </a:r>
            <a:r>
              <a:rPr lang="en-US" sz="2800" dirty="0">
                <a:latin typeface="Consolas"/>
                <a:cs typeface="Consolas"/>
              </a:rPr>
              <a:t>('print 1 2+100')</a:t>
            </a:r>
            <a:r>
              <a:rPr lang="en-US" sz="2800" dirty="0" smtClean="0">
                <a:latin typeface="Consolas"/>
                <a:cs typeface="Consolas"/>
              </a:rPr>
              <a:t>;</a:t>
            </a:r>
            <a:endParaRPr lang="ru-RU" sz="2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f</a:t>
            </a:r>
            <a:r>
              <a:rPr lang="en-US" sz="2800" dirty="0">
                <a:latin typeface="Consolas"/>
                <a:cs typeface="Consolas"/>
              </a:rPr>
              <a:t>()</a:t>
            </a:r>
            <a:r>
              <a:rPr lang="en-US" sz="28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&lt;/</a:t>
            </a:r>
            <a:r>
              <a:rPr lang="en-US" sz="2800" dirty="0" smtClean="0">
                <a:solidFill>
                  <a:srgbClr val="3366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  <a:endParaRPr lang="ru-RU" sz="2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14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Итак, для интерпретатора/компилятора нужно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Определить лексемы</a:t>
            </a:r>
          </a:p>
          <a:p>
            <a:r>
              <a:rPr lang="ru-RU" dirty="0" smtClean="0"/>
              <a:t>Определить правила</a:t>
            </a:r>
          </a:p>
          <a:p>
            <a:r>
              <a:rPr lang="ru-RU" dirty="0" smtClean="0"/>
              <a:t>Разработать</a:t>
            </a:r>
            <a:r>
              <a:rPr lang="en-US" dirty="0" smtClean="0"/>
              <a:t> runtime</a:t>
            </a:r>
            <a:r>
              <a:rPr lang="ru-RU" dirty="0" smtClean="0"/>
              <a:t> библиотеку</a:t>
            </a:r>
            <a:endParaRPr lang="en-US" dirty="0" smtClean="0"/>
          </a:p>
          <a:p>
            <a:r>
              <a:rPr lang="ru-RU" dirty="0" smtClean="0"/>
              <a:t>Определить семантику</a:t>
            </a:r>
            <a:r>
              <a:rPr lang="en-US" dirty="0" smtClean="0"/>
              <a:t> (</a:t>
            </a:r>
            <a:r>
              <a:rPr lang="ru-RU" dirty="0" smtClean="0"/>
              <a:t>как будут интерпретироваться или компилироваться правила)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47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</a:t>
            </a:r>
            <a:r>
              <a:rPr lang="ru-RU" dirty="0" smtClean="0"/>
              <a:t>отите написать свой </a:t>
            </a:r>
            <a:r>
              <a:rPr lang="en-US" dirty="0" smtClean="0"/>
              <a:t>ES</a:t>
            </a:r>
            <a:r>
              <a:rPr lang="ru-RU" dirty="0"/>
              <a:t>6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err="1" smtClean="0"/>
              <a:t>Парсеры</a:t>
            </a:r>
            <a:r>
              <a:rPr lang="ru-RU" dirty="0" smtClean="0"/>
              <a:t> </a:t>
            </a:r>
            <a:r>
              <a:rPr lang="en-US" dirty="0" smtClean="0"/>
              <a:t>JavaScript</a:t>
            </a:r>
            <a:endParaRPr lang="ru-RU" dirty="0" smtClean="0"/>
          </a:p>
          <a:p>
            <a:pPr lvl="1"/>
            <a:r>
              <a:rPr lang="en-US" dirty="0" err="1" smtClean="0"/>
              <a:t>Esprima</a:t>
            </a:r>
            <a:endParaRPr lang="ru-RU" dirty="0" smtClean="0"/>
          </a:p>
          <a:p>
            <a:pPr lvl="1"/>
            <a:r>
              <a:rPr lang="en-US" dirty="0" smtClean="0"/>
              <a:t>Acorn</a:t>
            </a:r>
            <a:endParaRPr lang="ru-RU" dirty="0" smtClean="0"/>
          </a:p>
          <a:p>
            <a:pPr lvl="1"/>
            <a:r>
              <a:rPr lang="en-US" dirty="0" err="1" smtClean="0"/>
              <a:t>UglifyJS</a:t>
            </a:r>
            <a:endParaRPr lang="en-US" dirty="0" smtClean="0"/>
          </a:p>
          <a:p>
            <a:pPr lvl="1"/>
            <a:r>
              <a:rPr lang="en-US" dirty="0" err="1" smtClean="0"/>
              <a:t>SpiderMonkey</a:t>
            </a:r>
            <a:endParaRPr lang="ru-RU" dirty="0" smtClean="0"/>
          </a:p>
          <a:p>
            <a:pPr lvl="1"/>
            <a:endParaRPr lang="ru-RU" dirty="0"/>
          </a:p>
          <a:p>
            <a:r>
              <a:rPr lang="ru-RU" dirty="0" smtClean="0"/>
              <a:t>Линтеры, </a:t>
            </a:r>
            <a:r>
              <a:rPr lang="en-US" dirty="0" smtClean="0"/>
              <a:t>Babel – </a:t>
            </a:r>
            <a:r>
              <a:rPr lang="ru-RU" dirty="0" smtClean="0"/>
              <a:t>исполь</a:t>
            </a:r>
            <a:r>
              <a:rPr lang="ru-RU" dirty="0" smtClean="0"/>
              <a:t>зуют </a:t>
            </a:r>
            <a:r>
              <a:rPr lang="ru-RU" dirty="0" err="1" smtClean="0"/>
              <a:t>парсеры</a:t>
            </a:r>
            <a:endParaRPr lang="ru-RU" dirty="0" smtClean="0"/>
          </a:p>
          <a:p>
            <a:endParaRPr lang="ru-RU" dirty="0"/>
          </a:p>
          <a:p>
            <a:r>
              <a:rPr lang="en-US" dirty="0" err="1" smtClean="0"/>
              <a:t>CoffeeScript</a:t>
            </a:r>
            <a:r>
              <a:rPr lang="en-US" dirty="0" smtClean="0"/>
              <a:t> – </a:t>
            </a:r>
            <a:r>
              <a:rPr lang="ru-RU" dirty="0" smtClean="0"/>
              <a:t>использует </a:t>
            </a:r>
            <a:r>
              <a:rPr lang="en-US" dirty="0" err="1" smtClean="0"/>
              <a:t>Jison</a:t>
            </a:r>
            <a:endParaRPr lang="ru-RU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9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har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2" b="17022"/>
          <a:stretch>
            <a:fillRect/>
          </a:stretch>
        </p:blipFill>
        <p:spPr>
          <a:xfrm>
            <a:off x="-1431912" y="0"/>
            <a:ext cx="12488758" cy="68683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09700" y="4990068"/>
            <a:ext cx="6096000" cy="184665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CFFCC"/>
                </a:solidFill>
              </a:rPr>
              <a:t/>
            </a:r>
            <a:br>
              <a:rPr lang="en-US" dirty="0" smtClean="0">
                <a:solidFill>
                  <a:srgbClr val="CCFFCC"/>
                </a:solidFill>
              </a:rPr>
            </a:br>
            <a:r>
              <a:rPr lang="ru-RU" sz="2400" dirty="0" smtClean="0">
                <a:solidFill>
                  <a:srgbClr val="CCFFCC"/>
                </a:solidFill>
              </a:rPr>
              <a:t>Андрей Гершун </a:t>
            </a:r>
            <a:r>
              <a:rPr lang="en-US" sz="2400" dirty="0" smtClean="0">
                <a:solidFill>
                  <a:srgbClr val="CCFFCC"/>
                </a:solidFill>
                <a:hlinkClick r:id="rId3"/>
              </a:rPr>
              <a:t>agershun@gmail.com</a:t>
            </a:r>
            <a:endParaRPr lang="en-US" sz="2400" dirty="0" smtClean="0">
              <a:solidFill>
                <a:srgbClr val="CCFFCC"/>
              </a:solidFill>
            </a:endParaRPr>
          </a:p>
          <a:p>
            <a:pPr algn="ctr"/>
            <a:endParaRPr lang="en-US" sz="2400" dirty="0">
              <a:solidFill>
                <a:srgbClr val="CCFFCC"/>
              </a:solidFill>
            </a:endParaRPr>
          </a:p>
          <a:p>
            <a:pPr algn="ctr"/>
            <a:r>
              <a:rPr lang="en-US" sz="2400" dirty="0" smtClean="0">
                <a:solidFill>
                  <a:srgbClr val="CCFFCC"/>
                </a:solidFill>
              </a:rPr>
              <a:t>http://</a:t>
            </a:r>
            <a:r>
              <a:rPr lang="en-US" sz="2400" dirty="0" err="1" smtClean="0">
                <a:solidFill>
                  <a:srgbClr val="CCFFCC"/>
                </a:solidFill>
              </a:rPr>
              <a:t>github.com</a:t>
            </a:r>
            <a:r>
              <a:rPr lang="en-US" sz="2400" dirty="0" smtClean="0">
                <a:solidFill>
                  <a:srgbClr val="CCFFCC"/>
                </a:solidFill>
              </a:rPr>
              <a:t>/</a:t>
            </a:r>
            <a:r>
              <a:rPr lang="en-US" sz="2400" dirty="0" err="1" smtClean="0">
                <a:solidFill>
                  <a:srgbClr val="CCFFCC"/>
                </a:solidFill>
              </a:rPr>
              <a:t>agershun</a:t>
            </a:r>
            <a:r>
              <a:rPr lang="en-US" sz="2400" dirty="0" smtClean="0">
                <a:solidFill>
                  <a:srgbClr val="CCFFCC"/>
                </a:solidFill>
              </a:rPr>
              <a:t>/matrix</a:t>
            </a:r>
            <a:br>
              <a:rPr lang="en-US" sz="2400" dirty="0" smtClean="0">
                <a:solidFill>
                  <a:srgbClr val="CCFFCC"/>
                </a:solidFill>
              </a:rPr>
            </a:br>
            <a:endParaRPr lang="en-US" sz="24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40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1849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Как происходит процесс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понимания</a:t>
            </a:r>
            <a:r>
              <a:rPr lang="en-US" dirty="0" smtClean="0"/>
              <a:t> </a:t>
            </a:r>
            <a:r>
              <a:rPr lang="ru-RU" dirty="0" smtClean="0"/>
              <a:t>и выполнения?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59400" cy="4525963"/>
          </a:xfrm>
        </p:spPr>
        <p:txBody>
          <a:bodyPr>
            <a:normAutofit fontScale="77500" lnSpcReduction="20000"/>
          </a:bodyPr>
          <a:lstStyle/>
          <a:p>
            <a:r>
              <a:rPr lang="ru-RU" dirty="0" err="1" smtClean="0"/>
              <a:t>Лексер</a:t>
            </a:r>
            <a:endParaRPr lang="ru-RU" dirty="0" smtClean="0"/>
          </a:p>
          <a:p>
            <a:pPr lvl="1"/>
            <a:r>
              <a:rPr lang="ru-RU" dirty="0" smtClean="0"/>
              <a:t>Выделение из потока </a:t>
            </a:r>
            <a:r>
              <a:rPr lang="ru-RU" strike="sngStrike" dirty="0" smtClean="0"/>
              <a:t>сознания</a:t>
            </a:r>
            <a:r>
              <a:rPr lang="ru-RU" dirty="0" smtClean="0"/>
              <a:t> символов слов – лексем</a:t>
            </a:r>
          </a:p>
          <a:p>
            <a:r>
              <a:rPr lang="ru-RU" dirty="0" err="1" smtClean="0"/>
              <a:t>Парсер</a:t>
            </a:r>
            <a:endParaRPr lang="ru-RU" dirty="0" smtClean="0"/>
          </a:p>
          <a:p>
            <a:pPr lvl="1"/>
            <a:r>
              <a:rPr lang="ru-RU" dirty="0" smtClean="0"/>
              <a:t>Определение предложения из слов</a:t>
            </a:r>
          </a:p>
          <a:p>
            <a:pPr lvl="1"/>
            <a:r>
              <a:rPr lang="ru-RU" dirty="0" smtClean="0"/>
              <a:t>Построение </a:t>
            </a:r>
            <a:r>
              <a:rPr lang="en-US" dirty="0" smtClean="0"/>
              <a:t>AST</a:t>
            </a:r>
            <a:endParaRPr lang="ru-RU" dirty="0" smtClean="0"/>
          </a:p>
          <a:p>
            <a:r>
              <a:rPr lang="ru-RU" dirty="0" smtClean="0"/>
              <a:t>Интерпретатор</a:t>
            </a:r>
          </a:p>
          <a:p>
            <a:pPr lvl="1"/>
            <a:r>
              <a:rPr lang="ru-RU" dirty="0" smtClean="0"/>
              <a:t>Выполнение «на лету» - синхронный перевод</a:t>
            </a:r>
          </a:p>
          <a:p>
            <a:r>
              <a:rPr lang="ru-RU" dirty="0" smtClean="0"/>
              <a:t>Компилятор</a:t>
            </a:r>
            <a:endParaRPr lang="en-US" dirty="0" smtClean="0"/>
          </a:p>
          <a:p>
            <a:pPr lvl="1"/>
            <a:r>
              <a:rPr lang="ru-RU" dirty="0" smtClean="0"/>
              <a:t>Оптимизация </a:t>
            </a:r>
            <a:r>
              <a:rPr lang="en-US" dirty="0" smtClean="0"/>
              <a:t>AST</a:t>
            </a:r>
            <a:endParaRPr lang="ru-RU" dirty="0" smtClean="0"/>
          </a:p>
          <a:p>
            <a:pPr lvl="1"/>
            <a:r>
              <a:rPr lang="ru-RU" dirty="0" smtClean="0"/>
              <a:t>Генерация кода (на основе </a:t>
            </a:r>
            <a:r>
              <a:rPr lang="en-US" dirty="0" smtClean="0"/>
              <a:t>AST)</a:t>
            </a: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159500" y="0"/>
            <a:ext cx="3175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3645" y="6033184"/>
            <a:ext cx="164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C3P0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интерпретатор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786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8100" y="2184400"/>
            <a:ext cx="6591300" cy="193899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6000" dirty="0" smtClean="0">
                <a:solidFill>
                  <a:srgbClr val="CCFFCC"/>
                </a:solidFill>
              </a:rPr>
              <a:t>Знакомьтесь, </a:t>
            </a:r>
            <a:r>
              <a:rPr lang="en-US" sz="6000" dirty="0" smtClean="0">
                <a:solidFill>
                  <a:srgbClr val="CCFFCC"/>
                </a:solidFill>
              </a:rPr>
              <a:t>MATRIX!</a:t>
            </a:r>
            <a:endParaRPr lang="en-US" sz="6000" dirty="0">
              <a:solidFill>
                <a:srgbClr val="CCFFC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29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Язык </a:t>
            </a:r>
            <a:r>
              <a:rPr lang="ru-RU" dirty="0" smtClean="0"/>
              <a:t>работы </a:t>
            </a:r>
            <a:r>
              <a:rPr lang="ru-RU" dirty="0" smtClean="0"/>
              <a:t>с </a:t>
            </a:r>
            <a:r>
              <a:rPr lang="ru-RU" dirty="0" smtClean="0"/>
              <a:t>матрицами</a:t>
            </a:r>
          </a:p>
          <a:p>
            <a:r>
              <a:rPr lang="ru-RU" dirty="0" smtClean="0"/>
              <a:t>Вдохновлен </a:t>
            </a:r>
            <a:r>
              <a:rPr lang="en-US" dirty="0" smtClean="0"/>
              <a:t>MATLAB, OCTANE, R </a:t>
            </a:r>
            <a:r>
              <a:rPr lang="ru-RU" dirty="0" smtClean="0"/>
              <a:t>и </a:t>
            </a:r>
            <a:r>
              <a:rPr lang="en-US" dirty="0" smtClean="0"/>
              <a:t>Q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/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					c </a:t>
            </a:r>
            <a:r>
              <a:rPr lang="ru-RU" dirty="0" smtClean="0">
                <a:latin typeface="Consolas"/>
                <a:cs typeface="Consolas"/>
              </a:rPr>
              <a:t>=  </a:t>
            </a:r>
            <a:r>
              <a:rPr lang="en-US" dirty="0" smtClean="0">
                <a:latin typeface="Consolas"/>
                <a:cs typeface="Consolas"/>
              </a:rPr>
              <a:t>a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* </a:t>
            </a:r>
            <a:r>
              <a:rPr lang="en-US" dirty="0" smtClean="0">
                <a:latin typeface="Consolas"/>
                <a:cs typeface="Consolas"/>
              </a:rPr>
              <a:t>b'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9" y="4787900"/>
            <a:ext cx="8403167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8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Пример программы на </a:t>
            </a:r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A = 1 2 3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B = 4|5|6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  <a:latin typeface="Consolas"/>
                <a:cs typeface="Consolas"/>
              </a:rPr>
              <a:t>PRINT</a:t>
            </a:r>
            <a:r>
              <a:rPr lang="en-US" dirty="0" smtClean="0">
                <a:latin typeface="Consolas"/>
                <a:cs typeface="Consolas"/>
              </a:rPr>
              <a:t> A*B</a:t>
            </a:r>
            <a:endParaRPr lang="ru-RU" dirty="0" smtClean="0">
              <a:latin typeface="Consolas"/>
              <a:cs typeface="Consolas"/>
            </a:endParaRPr>
          </a:p>
          <a:p>
            <a:endParaRPr lang="ru-RU" dirty="0"/>
          </a:p>
          <a:p>
            <a:r>
              <a:rPr lang="ru-RU" dirty="0" smtClean="0"/>
              <a:t>Если все правильно,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то мы должны увидеть:</a:t>
            </a:r>
            <a:r>
              <a:rPr lang="en-US" dirty="0" smtClean="0"/>
              <a:t> 3</a:t>
            </a:r>
            <a:r>
              <a:rPr lang="ru-RU" dirty="0" smtClean="0"/>
              <a:t>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8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Примитивы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latin typeface="Consolas"/>
                <a:cs typeface="Consolas"/>
              </a:rPr>
              <a:t>1 						// число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latin typeface="Consolas"/>
                <a:cs typeface="Consolas"/>
              </a:rPr>
              <a:t>1 2 3 4 			// вектор-строка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latin typeface="Consolas"/>
                <a:cs typeface="Consolas"/>
              </a:rPr>
              <a:t>1</a:t>
            </a:r>
            <a:r>
              <a:rPr lang="en-US" dirty="0" smtClean="0">
                <a:latin typeface="Consolas"/>
                <a:cs typeface="Consolas"/>
              </a:rPr>
              <a:t> | 2 | 3   </a:t>
            </a:r>
            <a:r>
              <a:rPr lang="ru-RU" dirty="0" smtClean="0">
                <a:latin typeface="Consolas"/>
                <a:cs typeface="Consolas"/>
              </a:rPr>
              <a:t>//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вектор-столбец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latin typeface="Consolas"/>
                <a:cs typeface="Consolas"/>
              </a:rPr>
              <a:t>1 2 </a:t>
            </a:r>
            <a:r>
              <a:rPr lang="en-US" dirty="0" smtClean="0">
                <a:latin typeface="Consolas"/>
                <a:cs typeface="Consolas"/>
              </a:rPr>
              <a:t>| 3 4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	//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матрица</a:t>
            </a:r>
            <a:r>
              <a:rPr lang="en-US" dirty="0" smtClean="0">
                <a:latin typeface="Consolas"/>
                <a:cs typeface="Consolas"/>
              </a:rPr>
              <a:t> 2x2</a:t>
            </a:r>
            <a:endParaRPr lang="ru-RU" dirty="0" smtClean="0">
              <a:latin typeface="Consolas"/>
              <a:cs typeface="Consolas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ru-RU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4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4223</TotalTime>
  <Words>702</Words>
  <Application>Microsoft Macintosh PowerPoint</Application>
  <PresentationFormat>On-screen Show (4:3)</PresentationFormat>
  <Paragraphs>351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Как написать компилятор  за 15 минут?</vt:lpstr>
      <vt:lpstr>Зачем еще языки  кроме JavaScript?</vt:lpstr>
      <vt:lpstr>PowerPoint Presentation</vt:lpstr>
      <vt:lpstr>Содержание</vt:lpstr>
      <vt:lpstr>Как происходит процесс  понимания и выполнения?</vt:lpstr>
      <vt:lpstr>PowerPoint Presentation</vt:lpstr>
      <vt:lpstr>MATRIX</vt:lpstr>
      <vt:lpstr>Пример программы на MATRIX</vt:lpstr>
      <vt:lpstr>Примитивы</vt:lpstr>
      <vt:lpstr>Операции МАТRIX</vt:lpstr>
      <vt:lpstr>PowerPoint Presentation</vt:lpstr>
      <vt:lpstr>Структура файла  с грамматикой (matrix0.jison)</vt:lpstr>
      <vt:lpstr>Структура файла (продолжение)</vt:lpstr>
      <vt:lpstr>Слова языка</vt:lpstr>
      <vt:lpstr>Как работает лексер?</vt:lpstr>
      <vt:lpstr>Описываем лексемы</vt:lpstr>
      <vt:lpstr>Бритва Оккама: Отсекаем все ненужное: комментарии и пробелы</vt:lpstr>
      <vt:lpstr>Ключевые слова</vt:lpstr>
      <vt:lpstr>Числа и литералы (после ключевых слов!)</vt:lpstr>
      <vt:lpstr>Немного магии  (служебные лексемы)</vt:lpstr>
      <vt:lpstr>Кофе-брейк 1:  Что выдает на выходе лексер?</vt:lpstr>
      <vt:lpstr>Теперь грамматика!</vt:lpstr>
      <vt:lpstr>Описываем операторы</vt:lpstr>
      <vt:lpstr>Выражения</vt:lpstr>
      <vt:lpstr>Матрицы</vt:lpstr>
      <vt:lpstr>Приоритеты операций</vt:lpstr>
      <vt:lpstr>Кофе-брейк 2:дерево разбора a = 1 2 3'</vt:lpstr>
      <vt:lpstr>Пора уже что-то делать!</vt:lpstr>
      <vt:lpstr>Подготовимся интерпретировать (run-time library MATRIX)</vt:lpstr>
      <vt:lpstr>Добавляем семантику:  подставляем лексемы</vt:lpstr>
      <vt:lpstr>Начнем с печати!</vt:lpstr>
      <vt:lpstr>Присваивание переменной</vt:lpstr>
      <vt:lpstr>Матрица</vt:lpstr>
      <vt:lpstr> Строки и столбцы матрицы</vt:lpstr>
      <vt:lpstr>И все - интерпретатор готов! </vt:lpstr>
      <vt:lpstr>Кофе-брейк 3: Настоящий запуск!</vt:lpstr>
      <vt:lpstr>Интерпретатор</vt:lpstr>
      <vt:lpstr>А компилятор…</vt:lpstr>
      <vt:lpstr>Главная функция интерпретатора</vt:lpstr>
      <vt:lpstr>Главная функция компилятора</vt:lpstr>
      <vt:lpstr>Праздничный ужин!</vt:lpstr>
      <vt:lpstr>В браузере</vt:lpstr>
      <vt:lpstr>Итак, для интерпретатора/компилятора нужно:</vt:lpstr>
      <vt:lpstr>Хотите написать свой ES6?</vt:lpstr>
      <vt:lpstr>PowerPoint Presentation</vt:lpstr>
    </vt:vector>
  </TitlesOfParts>
  <Company>Alfina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 написать компилятор с помощью Jison за 15 минут?</dc:title>
  <dc:creator>Andrey Gershun</dc:creator>
  <cp:lastModifiedBy>Andrey Gershun</cp:lastModifiedBy>
  <cp:revision>324</cp:revision>
  <dcterms:created xsi:type="dcterms:W3CDTF">2015-06-13T03:15:08Z</dcterms:created>
  <dcterms:modified xsi:type="dcterms:W3CDTF">2015-07-24T17:45:47Z</dcterms:modified>
</cp:coreProperties>
</file>